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8"/>
  </p:notesMasterIdLst>
  <p:sldIdLst>
    <p:sldId id="256" r:id="rId2"/>
    <p:sldId id="262" r:id="rId3"/>
    <p:sldId id="257" r:id="rId4"/>
    <p:sldId id="263" r:id="rId5"/>
    <p:sldId id="258" r:id="rId6"/>
    <p:sldId id="259" r:id="rId7"/>
    <p:sldId id="260" r:id="rId8"/>
    <p:sldId id="264" r:id="rId9"/>
    <p:sldId id="265" r:id="rId10"/>
    <p:sldId id="266" r:id="rId11"/>
    <p:sldId id="261" r:id="rId12"/>
    <p:sldId id="272" r:id="rId13"/>
    <p:sldId id="269" r:id="rId14"/>
    <p:sldId id="268" r:id="rId15"/>
    <p:sldId id="267" r:id="rId16"/>
    <p:sldId id="271" r:id="rId17"/>
    <p:sldId id="270" r:id="rId18"/>
    <p:sldId id="273" r:id="rId19"/>
    <p:sldId id="276" r:id="rId20"/>
    <p:sldId id="274" r:id="rId21"/>
    <p:sldId id="275" r:id="rId22"/>
    <p:sldId id="277" r:id="rId23"/>
    <p:sldId id="280" r:id="rId24"/>
    <p:sldId id="279" r:id="rId25"/>
    <p:sldId id="281" r:id="rId26"/>
    <p:sldId id="27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2" d="100"/>
          <a:sy n="42" d="100"/>
        </p:scale>
        <p:origin x="-802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D8E2E-7B67-4511-9252-7F8E84D7719F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172F6-F068-42E4-BDAC-6A749BBA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142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Smallest of the</a:t>
            </a:r>
            <a:r>
              <a:rPr lang="en-US" baseline="0" dirty="0" smtClean="0"/>
              <a:t> worlds 6 floral kingdoms, but intense species diversity</a:t>
            </a:r>
          </a:p>
          <a:p>
            <a:r>
              <a:rPr lang="en-US" baseline="0" dirty="0" smtClean="0"/>
              <a:t>Less than .5% of the area of Africa, but home to almost 20% of the continent’s flora</a:t>
            </a:r>
          </a:p>
          <a:p>
            <a:r>
              <a:rPr lang="en-US" baseline="0" dirty="0" smtClean="0"/>
              <a:t>High ratio of species to genus (9:1)</a:t>
            </a:r>
          </a:p>
          <a:p>
            <a:r>
              <a:rPr lang="en-US" baseline="0" dirty="0" smtClean="0"/>
              <a:t>World’s highest levels of </a:t>
            </a:r>
            <a:r>
              <a:rPr lang="en-US" baseline="0" dirty="0" err="1" smtClean="0"/>
              <a:t>endemisim</a:t>
            </a:r>
            <a:r>
              <a:rPr lang="en-US" baseline="0" dirty="0" smtClean="0"/>
              <a:t> (31.9%). Endemic: unique to a defined geographical location—so almost a third of the plants that grow at the Cape occur naturally no where else in the world.</a:t>
            </a:r>
          </a:p>
          <a:p>
            <a:r>
              <a:rPr lang="en-US" baseline="0" dirty="0" smtClean="0"/>
              <a:t>Long before western botanists could present these statistics, they were deeply interested in the place and the plants growing here, which they encountered no where else.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172F6-F068-42E4-BDAC-6A749BBA0DB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O. Dapper, </a:t>
            </a:r>
            <a:r>
              <a:rPr lang="en-US" i="1" dirty="0" smtClean="0">
                <a:solidFill>
                  <a:schemeClr val="bg2">
                    <a:lumMod val="90000"/>
                  </a:schemeClr>
                </a:solidFill>
              </a:rPr>
              <a:t>Description de </a:t>
            </a:r>
            <a:r>
              <a:rPr lang="en-US" i="1" dirty="0" err="1" smtClean="0">
                <a:solidFill>
                  <a:schemeClr val="bg2">
                    <a:lumMod val="90000"/>
                  </a:schemeClr>
                </a:solidFill>
              </a:rPr>
              <a:t>l’Afrique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, Amsterdam, 1686</a:t>
            </a:r>
          </a:p>
          <a:p>
            <a:r>
              <a:rPr lang="en-US" dirty="0" smtClean="0"/>
              <a:t>Anonymous,</a:t>
            </a:r>
            <a:r>
              <a:rPr lang="en-US" baseline="0" dirty="0" smtClean="0"/>
              <a:t> paper dates between 1688 to 1707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172F6-F068-42E4-BDAC-6A749BBA0DB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172F6-F068-42E4-BDAC-6A749BBA0DB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4B8F8-5A86-48FC-8404-65409D4EBC4F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0512-E99E-4073-BF30-255792BE8B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4B8F8-5A86-48FC-8404-65409D4EBC4F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0512-E99E-4073-BF30-255792BE8B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4B8F8-5A86-48FC-8404-65409D4EBC4F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0512-E99E-4073-BF30-255792BE8B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4B8F8-5A86-48FC-8404-65409D4EBC4F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0512-E99E-4073-BF30-255792BE8B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4B8F8-5A86-48FC-8404-65409D4EBC4F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0512-E99E-4073-BF30-255792BE8B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4B8F8-5A86-48FC-8404-65409D4EBC4F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0512-E99E-4073-BF30-255792BE8B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4B8F8-5A86-48FC-8404-65409D4EBC4F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0512-E99E-4073-BF30-255792BE8B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4B8F8-5A86-48FC-8404-65409D4EBC4F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0512-E99E-4073-BF30-255792BE8B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4B8F8-5A86-48FC-8404-65409D4EBC4F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0512-E99E-4073-BF30-255792BE8B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4B8F8-5A86-48FC-8404-65409D4EBC4F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0512-E99E-4073-BF30-255792BE8B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884B8F8-5A86-48FC-8404-65409D4EBC4F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AC30512-E99E-4073-BF30-255792BE8B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884B8F8-5A86-48FC-8404-65409D4EBC4F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AC30512-E99E-4073-BF30-255792BE8B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itchell@uci.ed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hyperlink" Target="http://whc.unesco.org/en/list/1007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bbc.co.uk/2/hi/8609192.stm" TargetMode="External"/><Relationship Id="rId2" Type="http://schemas.openxmlformats.org/officeDocument/2006/relationships/hyperlink" Target="http://www.sa-venues.com/attractionsga/cradle-of-humankind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jpeg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en.wikipedia.org/wiki/File:South_Africa_2001_dominant_language_map.sv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ee.uci.edu/programs/humcore/Student/Spring2011/StudyQuestions/week4/SQWk4_SouthAfricaHistory.htm" TargetMode="Externa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Societies in Conflict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Humans  | The Natural World</a:t>
            </a:r>
          </a:p>
          <a:p>
            <a:endParaRPr lang="en-US" dirty="0" smtClean="0"/>
          </a:p>
          <a:p>
            <a:r>
              <a:rPr lang="en-US" dirty="0" smtClean="0"/>
              <a:t>Shifting Boundaries Between Them</a:t>
            </a:r>
            <a:endParaRPr lang="en-US" dirty="0"/>
          </a:p>
        </p:txBody>
      </p:sp>
      <p:pic>
        <p:nvPicPr>
          <p:cNvPr id="5122" name="Picture 2" descr="C:\Users\poechs\Documents\BOOKish\Belongings Surge\Mitchell-Assets\10-2 RuinJanDisselsRi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2600" y="5276850"/>
            <a:ext cx="2006600" cy="15049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5486400"/>
            <a:ext cx="64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Professor Laura Mitchell</a:t>
            </a:r>
            <a:br>
              <a:rPr lang="en-US" sz="2000" dirty="0" smtClean="0"/>
            </a:br>
            <a:r>
              <a:rPr lang="en-US" sz="2000" dirty="0" smtClean="0">
                <a:hlinkClick r:id="rId3"/>
              </a:rPr>
              <a:t>mitchell@uci.edu</a:t>
            </a:r>
            <a:r>
              <a:rPr lang="en-US" sz="2000" dirty="0" smtClean="0"/>
              <a:t> | 243 Krieger Hall</a:t>
            </a:r>
          </a:p>
          <a:p>
            <a:r>
              <a:rPr lang="en-US" sz="2000" dirty="0" smtClean="0"/>
              <a:t>Office hours: M 1-2, </a:t>
            </a:r>
            <a:r>
              <a:rPr lang="en-US" sz="2000" dirty="0" err="1" smtClean="0"/>
              <a:t>Tu</a:t>
            </a:r>
            <a:r>
              <a:rPr lang="en-US" sz="2000" dirty="0" smtClean="0"/>
              <a:t> 12:30 – 1:30 &amp; by appointment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poechs\Pictures\My Pictures\Cedarberg Dec 2006\Witsenberg Valley 0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800" y="0"/>
            <a:ext cx="9194800" cy="68961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Cape Floral Kingdom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76200" y="1295400"/>
            <a:ext cx="5715000" cy="4800600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4"/>
              </a:rPr>
              <a:t>UNESCO World Heritage Site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600" i="1" dirty="0" err="1" smtClean="0">
                <a:solidFill>
                  <a:schemeClr val="bg2">
                    <a:lumMod val="75000"/>
                  </a:schemeClr>
                </a:solidFill>
              </a:rPr>
              <a:t>Fynbos</a:t>
            </a:r>
            <a:endParaRPr lang="en-US" sz="3600" i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1" name="Content Placeholder 10" descr="Witsenberg Valley 034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 rot="5400000">
            <a:off x="7210424" y="409575"/>
            <a:ext cx="2057400" cy="154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poechs\Pictures\My Pictures\Cedarberg Dec 2006\Witsenberg Valley 0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2209800"/>
            <a:ext cx="2920999" cy="2190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poechs\Documents\_2010 projects\HumCore\lecture materials\kingdom2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5400" y="4572000"/>
            <a:ext cx="3851723" cy="19700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Peopling </a:t>
            </a:r>
            <a:r>
              <a:rPr lang="en-US" smtClean="0"/>
              <a:t>Southern Africa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Many sites of early human evolution</a:t>
            </a:r>
          </a:p>
          <a:p>
            <a:pPr lvl="1"/>
            <a:r>
              <a:rPr lang="en-US" dirty="0" err="1" smtClean="0"/>
              <a:t>Australopithacene</a:t>
            </a:r>
            <a:r>
              <a:rPr lang="en-US" dirty="0" smtClean="0"/>
              <a:t> fossils at least 2.6 million years old at </a:t>
            </a:r>
            <a:r>
              <a:rPr lang="en-US" dirty="0" err="1" smtClean="0">
                <a:hlinkClick r:id="rId2"/>
              </a:rPr>
              <a:t>Sterkfontein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2010 announcement: new hominid discovery in South Africa</a:t>
            </a:r>
            <a:endParaRPr lang="en-US" dirty="0" smtClean="0"/>
          </a:p>
          <a:p>
            <a:r>
              <a:rPr lang="en-US" dirty="0" smtClean="0"/>
              <a:t>Hunting and foraging peoples in the Western Cape at least 20,000 years ago</a:t>
            </a:r>
          </a:p>
          <a:p>
            <a:r>
              <a:rPr lang="en-US" dirty="0" smtClean="0"/>
              <a:t>Pastoralists at the Cape at least 2,000 years ago</a:t>
            </a:r>
          </a:p>
          <a:p>
            <a:r>
              <a:rPr lang="en-US" dirty="0" smtClean="0"/>
              <a:t>Bantu-speaking farmers south of the Limpopo River by 300 C.E.</a:t>
            </a:r>
            <a:endParaRPr lang="en-US" dirty="0"/>
          </a:p>
        </p:txBody>
      </p:sp>
      <p:pic>
        <p:nvPicPr>
          <p:cNvPr id="9218" name="Picture 2" descr="C:\Users\poechs\Documents\PAST teaching &amp; syllabi\134d South Africa W05\SA teaching pics\Zulu woman in Cast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76156"/>
            <a:ext cx="1995488" cy="12954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Peopling Southern Africa</a:t>
            </a:r>
            <a:endParaRPr lang="en-US" dirty="0"/>
          </a:p>
        </p:txBody>
      </p:sp>
      <p:pic>
        <p:nvPicPr>
          <p:cNvPr id="5" name="Content Placeholder 4" descr="SA topo basi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124200" y="1600200"/>
            <a:ext cx="5943600" cy="475488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1773936"/>
            <a:ext cx="2971800" cy="4474464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San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: at least 20,000 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ypb</a:t>
            </a:r>
            <a:endParaRPr lang="en-US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Khoikhoi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: about 2,000 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ybp</a:t>
            </a:r>
            <a:endParaRPr lang="en-US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Bantu-speaking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farmers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by about 300 C.E.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25106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Understanding </a:t>
            </a:r>
            <a:r>
              <a:rPr lang="en-US" sz="4400" dirty="0" err="1" smtClean="0"/>
              <a:t>Khoisan</a:t>
            </a:r>
            <a:r>
              <a:rPr lang="en-US" sz="4400" dirty="0" smtClean="0"/>
              <a:t> History</a:t>
            </a:r>
            <a:endParaRPr lang="en-US" sz="44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00115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91179" y="1600200"/>
            <a:ext cx="4480821" cy="3048000"/>
          </a:xfrm>
        </p:spPr>
      </p:pic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Possible  Sources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European descriptions</a:t>
            </a:r>
          </a:p>
          <a:p>
            <a:r>
              <a:rPr lang="en-US" dirty="0" smtClean="0"/>
              <a:t>Language Evidence</a:t>
            </a:r>
          </a:p>
          <a:p>
            <a:r>
              <a:rPr lang="en-US" dirty="0" smtClean="0"/>
              <a:t>Rock Art</a:t>
            </a:r>
          </a:p>
          <a:p>
            <a:r>
              <a:rPr lang="en-US" dirty="0" smtClean="0"/>
              <a:t>Material culture remains</a:t>
            </a:r>
          </a:p>
          <a:p>
            <a:r>
              <a:rPr lang="en-US" dirty="0" smtClean="0"/>
              <a:t>Colonial records</a:t>
            </a:r>
          </a:p>
          <a:p>
            <a:r>
              <a:rPr lang="en-US" dirty="0" smtClean="0"/>
              <a:t>19</a:t>
            </a:r>
            <a:r>
              <a:rPr lang="en-US" baseline="30000" dirty="0" smtClean="0"/>
              <a:t>th</a:t>
            </a:r>
            <a:r>
              <a:rPr lang="en-US" dirty="0" smtClean="0"/>
              <a:t> century </a:t>
            </a:r>
          </a:p>
          <a:p>
            <a:pPr>
              <a:buNone/>
            </a:pPr>
            <a:r>
              <a:rPr lang="en-US" dirty="0" smtClean="0"/>
              <a:t>            ethnography</a:t>
            </a:r>
            <a:endParaRPr lang="en-US" dirty="0"/>
          </a:p>
        </p:txBody>
      </p:sp>
      <p:pic>
        <p:nvPicPr>
          <p:cNvPr id="11266" name="Picture 2" descr="C:\Users\poechs\Documents\PAST teaching &amp; syllabi\134d South Africa W05\b&amp;w rock art\Therianthrop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33920" y="76200"/>
            <a:ext cx="1133880" cy="2888865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52400" y="4721423"/>
            <a:ext cx="4495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O. Dapper, </a:t>
            </a:r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Description de </a:t>
            </a:r>
            <a:r>
              <a:rPr lang="en-US" sz="1400" b="1" i="1" dirty="0" err="1" smtClean="0">
                <a:solidFill>
                  <a:schemeClr val="accent1">
                    <a:lumMod val="50000"/>
                  </a:schemeClr>
                </a:solidFill>
              </a:rPr>
              <a:t>l’Afrique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,  Amsterdam, 1686</a:t>
            </a:r>
          </a:p>
        </p:txBody>
      </p:sp>
      <p:pic>
        <p:nvPicPr>
          <p:cNvPr id="12292" name="Picture 4" descr="C:\Users\poechs\Documents\PAST teaching &amp; syllabi\134d South Africa W05\b&amp;w rock art\hands.gif"/>
          <p:cNvPicPr>
            <a:picLocks noChangeAspect="1" noChangeArrowheads="1"/>
          </p:cNvPicPr>
          <p:nvPr/>
        </p:nvPicPr>
        <p:blipFill>
          <a:blip r:embed="rId5" cstate="print"/>
          <a:srcRect l="5500" t="70558" b="174"/>
          <a:stretch>
            <a:fillRect/>
          </a:stretch>
        </p:blipFill>
        <p:spPr bwMode="auto">
          <a:xfrm>
            <a:off x="152400" y="5105400"/>
            <a:ext cx="3600450" cy="1600200"/>
          </a:xfrm>
          <a:prstGeom prst="rect">
            <a:avLst/>
          </a:prstGeom>
          <a:noFill/>
        </p:spPr>
      </p:pic>
      <p:pic>
        <p:nvPicPr>
          <p:cNvPr id="12294" name="Picture 6" descr="C:\Users\poechs\Documents\_2010 projects\HumCore\lecture materials\act_bushma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5097462"/>
            <a:ext cx="2226507" cy="1684338"/>
          </a:xfrm>
          <a:prstGeom prst="rect">
            <a:avLst/>
          </a:prstGeom>
          <a:noFill/>
        </p:spPr>
      </p:pic>
      <p:pic>
        <p:nvPicPr>
          <p:cNvPr id="12295" name="Picture 7" descr="C:\Users\poechs\Documents\PAST teaching &amp; syllabi\134d South Africa W05\jan5\San Ethnograph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9000" y="4258734"/>
            <a:ext cx="1828800" cy="2475441"/>
          </a:xfrm>
          <a:prstGeom prst="rect">
            <a:avLst/>
          </a:prstGeom>
          <a:noFill/>
        </p:spPr>
      </p:pic>
      <p:pic>
        <p:nvPicPr>
          <p:cNvPr id="17" name="Picture 2" descr="C:\Users\poechs\Documents\BOOKish\Belongings Surge\Mitchell-Assets\6-1a WmBurger173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7400" y="5197475"/>
            <a:ext cx="1188244" cy="1584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9" grpId="0" uiExpand="1" build="p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Problematizing</a:t>
            </a:r>
            <a:r>
              <a:rPr lang="en-US" dirty="0" smtClean="0"/>
              <a:t> “Bushmen”</a:t>
            </a:r>
            <a:endParaRPr lang="en-US" dirty="0"/>
          </a:p>
        </p:txBody>
      </p:sp>
      <p:pic>
        <p:nvPicPr>
          <p:cNvPr id="10" name="Picture 3" descr="C:\Users\poechs\Documents\PAST teaching &amp; syllabi\134d South Africa W05\b&amp;w rock art\hands.gif"/>
          <p:cNvPicPr>
            <a:picLocks noChangeAspect="1" noChangeArrowheads="1"/>
          </p:cNvPicPr>
          <p:nvPr/>
        </p:nvPicPr>
        <p:blipFill>
          <a:blip r:embed="rId3" cstate="print"/>
          <a:srcRect l="53750" t="3136" r="14250" b="73171"/>
          <a:stretch>
            <a:fillRect/>
          </a:stretch>
        </p:blipFill>
        <p:spPr bwMode="auto">
          <a:xfrm>
            <a:off x="7772400" y="76200"/>
            <a:ext cx="1219200" cy="1295400"/>
          </a:xfrm>
          <a:prstGeom prst="rect">
            <a:avLst/>
          </a:prstGeom>
          <a:noFill/>
        </p:spPr>
      </p:pic>
      <p:pic>
        <p:nvPicPr>
          <p:cNvPr id="14" name="Content Placeholder 13" descr="San family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381000" y="1752600"/>
            <a:ext cx="3619500" cy="2533650"/>
          </a:xfrm>
        </p:spPr>
      </p:pic>
      <p:pic>
        <p:nvPicPr>
          <p:cNvPr id="15" name="Content Placeholder 14" descr="hunters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4753859" y="1773238"/>
            <a:ext cx="3827281" cy="4624387"/>
          </a:xfrm>
        </p:spPr>
      </p:pic>
      <p:pic>
        <p:nvPicPr>
          <p:cNvPr id="16" name="Picture 12" descr="Diakwai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609600" y="4572000"/>
            <a:ext cx="1468438" cy="1944688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oechs\Documents\PAST teaching &amp; syllabi\134d South Africa W05\SA teaching pics\Zulu woman in Cas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1" y="76200"/>
            <a:ext cx="1905000" cy="12367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2510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Complicating Colonial Categories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55066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11 Official Languages</a:t>
            </a:r>
          </a:p>
          <a:p>
            <a:r>
              <a:rPr lang="en-US" dirty="0" smtClean="0"/>
              <a:t>Significant history of migration and cultural interactions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Zulu</a:t>
            </a:r>
          </a:p>
          <a:p>
            <a:r>
              <a:rPr lang="en-US" dirty="0" smtClean="0"/>
              <a:t>Xhosa</a:t>
            </a:r>
          </a:p>
          <a:p>
            <a:r>
              <a:rPr lang="en-US" dirty="0" smtClean="0"/>
              <a:t>Afrikaans</a:t>
            </a:r>
          </a:p>
          <a:p>
            <a:r>
              <a:rPr lang="en-US" dirty="0" smtClean="0"/>
              <a:t>Northern Sotho</a:t>
            </a:r>
          </a:p>
          <a:p>
            <a:r>
              <a:rPr lang="en-US" dirty="0" smtClean="0"/>
              <a:t>Tswana</a:t>
            </a:r>
          </a:p>
          <a:p>
            <a:r>
              <a:rPr lang="en-US" dirty="0" smtClean="0"/>
              <a:t>English</a:t>
            </a:r>
          </a:p>
          <a:p>
            <a:r>
              <a:rPr lang="en-US" dirty="0" smtClean="0"/>
              <a:t>Sotho</a:t>
            </a:r>
          </a:p>
          <a:p>
            <a:r>
              <a:rPr lang="en-US" dirty="0" smtClean="0"/>
              <a:t>Tsonga</a:t>
            </a:r>
          </a:p>
          <a:p>
            <a:r>
              <a:rPr lang="en-US" dirty="0" err="1" smtClean="0"/>
              <a:t>Swati</a:t>
            </a:r>
            <a:endParaRPr lang="en-US" dirty="0" smtClean="0"/>
          </a:p>
          <a:p>
            <a:r>
              <a:rPr lang="en-US" dirty="0" smtClean="0"/>
              <a:t>Venda</a:t>
            </a:r>
          </a:p>
          <a:p>
            <a:r>
              <a:rPr lang="en-US" dirty="0" smtClean="0"/>
              <a:t>Ndebele</a:t>
            </a:r>
          </a:p>
          <a:p>
            <a:endParaRPr lang="en-US" dirty="0"/>
          </a:p>
        </p:txBody>
      </p:sp>
      <p:pic>
        <p:nvPicPr>
          <p:cNvPr id="10242" name="Picture 2" descr="C:\Users\poechs\Documents\_2010 projects\HumCore\lecture materials\689px-South_Africa_2001_dominant_language_map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342957"/>
            <a:ext cx="3200400" cy="278699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4800" y="60960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 Language Map: </a:t>
            </a:r>
            <a:r>
              <a:rPr lang="en-US" sz="1400" dirty="0" smtClean="0"/>
              <a:t>dominant language 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Detailed key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build="p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Inescapable Lens of Apartheid</a:t>
            </a:r>
            <a:endParaRPr lang="en-US" dirty="0"/>
          </a:p>
        </p:txBody>
      </p:sp>
      <p:pic>
        <p:nvPicPr>
          <p:cNvPr id="5" name="Content Placeholder 4" descr="SA topo basi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1452" y="2286000"/>
            <a:ext cx="4476748" cy="3581399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Content Placeholder 6" descr="689px-South_Africa_2001_dominant_language_map.svg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00600" y="2326970"/>
            <a:ext cx="4114800" cy="3583280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rtuguese 1502"/>
          <p:cNvPicPr>
            <a:picLocks noChangeAspect="1" noChangeArrowheads="1"/>
          </p:cNvPicPr>
          <p:nvPr/>
        </p:nvPicPr>
        <p:blipFill>
          <a:blip r:embed="rId2" cstate="print"/>
          <a:srcRect l="1075" t="3204" b="12192"/>
          <a:stretch>
            <a:fillRect/>
          </a:stretch>
        </p:blipFill>
        <p:spPr>
          <a:xfrm>
            <a:off x="960582" y="1600201"/>
            <a:ext cx="7116618" cy="5105399"/>
          </a:xfrm>
          <a:prstGeom prst="rect">
            <a:avLst/>
          </a:prstGeom>
          <a:noFill/>
          <a:ln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251062"/>
          </a:xfrm>
        </p:spPr>
        <p:txBody>
          <a:bodyPr/>
          <a:lstStyle/>
          <a:p>
            <a:r>
              <a:rPr lang="en-US" dirty="0" smtClean="0"/>
              <a:t>Portuguese Exploration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6031468"/>
            <a:ext cx="2465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</a:rPr>
              <a:t>Bartolomeu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 Dias, 1488</a:t>
            </a:r>
          </a:p>
        </p:txBody>
      </p:sp>
      <p:sp>
        <p:nvSpPr>
          <p:cNvPr id="9" name="Rectangle 8"/>
          <p:cNvSpPr/>
          <p:nvPr/>
        </p:nvSpPr>
        <p:spPr>
          <a:xfrm>
            <a:off x="6816286" y="4038600"/>
            <a:ext cx="2344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Vasco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</a:rPr>
              <a:t>Da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 Gama, 1498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346" y="990600"/>
            <a:ext cx="450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Portuguese navigators reach the Azores, 1427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oechs\Documents\BOOKish\Belongngs final push\MitchellAssests\1-4 mapVO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74" y="1539861"/>
            <a:ext cx="6829426" cy="520174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Dutch East India Company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1602</a:t>
            </a:r>
          </a:p>
          <a:p>
            <a:r>
              <a:rPr lang="en-US" dirty="0" smtClean="0"/>
              <a:t>1619</a:t>
            </a:r>
          </a:p>
          <a:p>
            <a:r>
              <a:rPr lang="en-US" dirty="0" smtClean="0"/>
              <a:t>1652</a:t>
            </a:r>
          </a:p>
          <a:p>
            <a:endParaRPr lang="en-US" dirty="0"/>
          </a:p>
        </p:txBody>
      </p:sp>
      <p:pic>
        <p:nvPicPr>
          <p:cNvPr id="1026" name="Picture 2" descr="C:\Users\poechs\Documents\Research Image Copies\VOCsealbackground.jpg"/>
          <p:cNvPicPr>
            <a:picLocks noChangeAspect="1" noChangeArrowheads="1"/>
          </p:cNvPicPr>
          <p:nvPr/>
        </p:nvPicPr>
        <p:blipFill>
          <a:blip r:embed="rId3" cstate="print"/>
          <a:srcRect l="47857" t="63" r="714" b="14330"/>
          <a:stretch>
            <a:fillRect/>
          </a:stretch>
        </p:blipFill>
        <p:spPr bwMode="auto">
          <a:xfrm>
            <a:off x="7620001" y="76200"/>
            <a:ext cx="1295399" cy="123062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57200" y="1002268"/>
            <a:ext cx="37915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Vereenigde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Oost-Indische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Compagnie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905000" y="2133600"/>
            <a:ext cx="18288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828800" y="2667000"/>
            <a:ext cx="5791200" cy="2362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>
            <a:off x="1676400" y="3429000"/>
            <a:ext cx="2895600" cy="2438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Tavern of Two Seas</a:t>
            </a:r>
            <a:endParaRPr lang="en-US" dirty="0"/>
          </a:p>
        </p:txBody>
      </p:sp>
      <p:pic>
        <p:nvPicPr>
          <p:cNvPr id="2050" name="Picture 2" descr="C:\Users\poechs\Documents\_art &amp; envrio\Brenthurst June-July 2009 images\ART178-4.jpg"/>
          <p:cNvPicPr>
            <a:picLocks noChangeAspect="1" noChangeArrowheads="1"/>
          </p:cNvPicPr>
          <p:nvPr/>
        </p:nvPicPr>
        <p:blipFill>
          <a:blip r:embed="rId2" cstate="print"/>
          <a:srcRect t="6878" b="11288"/>
          <a:stretch>
            <a:fillRect/>
          </a:stretch>
        </p:blipFill>
        <p:spPr bwMode="auto">
          <a:xfrm>
            <a:off x="838200" y="1524000"/>
            <a:ext cx="7620000" cy="5253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706562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Questions at the center of colonial conflicts: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524000"/>
            <a:ext cx="6172200" cy="3352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Who controls the use of natural resources?</a:t>
            </a:r>
          </a:p>
          <a:p>
            <a:r>
              <a:rPr lang="en-US" dirty="0" smtClean="0"/>
              <a:t>What is the proper relationship between humans and the natural world?</a:t>
            </a:r>
          </a:p>
          <a:p>
            <a:r>
              <a:rPr lang="en-US" dirty="0" smtClean="0"/>
              <a:t>What is the nature of humanity? </a:t>
            </a:r>
          </a:p>
          <a:p>
            <a:pPr lvl="1"/>
            <a:r>
              <a:rPr lang="en-US" dirty="0" smtClean="0"/>
              <a:t>In a colonial context, who gets to be human?</a:t>
            </a:r>
            <a:endParaRPr lang="en-US" dirty="0"/>
          </a:p>
        </p:txBody>
      </p:sp>
      <p:pic>
        <p:nvPicPr>
          <p:cNvPr id="4098" name="Picture 2" descr="C:\Users\poechs\Pictures\My Pictures\Cedarberg Dec 2006\Witsenberg Valley 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60362" y="2036762"/>
            <a:ext cx="3492502" cy="2619377"/>
          </a:xfrm>
          <a:prstGeom prst="rect">
            <a:avLst/>
          </a:prstGeom>
          <a:noFill/>
        </p:spPr>
      </p:pic>
      <p:pic>
        <p:nvPicPr>
          <p:cNvPr id="4099" name="Picture 3" descr="C:\Users\poechs\Pictures\My Pictures\Cedarberg Dec 2006\Cedarberg day 2 0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0" y="5181600"/>
            <a:ext cx="2032000" cy="1524000"/>
          </a:xfrm>
          <a:prstGeom prst="rect">
            <a:avLst/>
          </a:prstGeom>
          <a:noFill/>
        </p:spPr>
      </p:pic>
      <p:pic>
        <p:nvPicPr>
          <p:cNvPr id="4100" name="Picture 4" descr="C:\Users\poechs\Documents\BOOKish\Belongings Surge\Mitchell-Assets\3-11b Men Warrmhoe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5181600"/>
            <a:ext cx="2381251" cy="1524000"/>
          </a:xfrm>
          <a:prstGeom prst="rect">
            <a:avLst/>
          </a:prstGeom>
          <a:noFill/>
        </p:spPr>
      </p:pic>
      <p:pic>
        <p:nvPicPr>
          <p:cNvPr id="4101" name="Picture 5" descr="C:\Users\poechs\Documents\PAST teaching &amp; syllabi\134d South Africa W05\SA teaching pics\cartwheel Warmhoe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5156763"/>
            <a:ext cx="2402842" cy="1548837"/>
          </a:xfrm>
          <a:prstGeom prst="rect">
            <a:avLst/>
          </a:prstGeom>
          <a:noFill/>
        </p:spPr>
      </p:pic>
      <p:pic>
        <p:nvPicPr>
          <p:cNvPr id="4102" name="Picture 6" descr="C:\Users\poechs\Documents\BOOKish\Belongings Surge\Mitchell-Assets\9-3 OlifantsRiverValley20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84400" y="5181600"/>
            <a:ext cx="2006600" cy="150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Processes of Colonization</a:t>
            </a:r>
            <a:endParaRPr lang="en-US" dirty="0"/>
          </a:p>
        </p:txBody>
      </p:sp>
      <p:pic>
        <p:nvPicPr>
          <p:cNvPr id="4" name="Picture 5" descr="gardens-pla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600200"/>
            <a:ext cx="3324860" cy="5181600"/>
          </a:xfrm>
          <a:prstGeom prst="rect">
            <a:avLst/>
          </a:prstGeom>
          <a:ln w="9525" cap="sq">
            <a:solidFill>
              <a:schemeClr val="bg2">
                <a:lumMod val="2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962400" y="1773936"/>
            <a:ext cx="5181600" cy="4623816"/>
          </a:xfrm>
        </p:spPr>
        <p:txBody>
          <a:bodyPr/>
          <a:lstStyle/>
          <a:p>
            <a:r>
              <a:rPr lang="en-US" dirty="0" smtClean="0"/>
              <a:t>Jan van </a:t>
            </a:r>
            <a:r>
              <a:rPr lang="en-US" dirty="0" err="1" smtClean="0"/>
              <a:t>Riebeeck</a:t>
            </a:r>
            <a:r>
              <a:rPr lang="en-US" dirty="0" smtClean="0"/>
              <a:t>, 1652</a:t>
            </a:r>
          </a:p>
          <a:p>
            <a:r>
              <a:rPr lang="en-US" dirty="0" smtClean="0"/>
              <a:t>First slaves imported, 1656</a:t>
            </a:r>
          </a:p>
          <a:p>
            <a:r>
              <a:rPr lang="en-US" dirty="0" smtClean="0"/>
              <a:t>First </a:t>
            </a:r>
            <a:r>
              <a:rPr lang="en-US" dirty="0" err="1" smtClean="0"/>
              <a:t>Khoi</a:t>
            </a:r>
            <a:r>
              <a:rPr lang="en-US" dirty="0" smtClean="0"/>
              <a:t>-Dutch war, 1659</a:t>
            </a:r>
          </a:p>
          <a:p>
            <a:r>
              <a:rPr lang="en-US" dirty="0" smtClean="0"/>
              <a:t>Castle of Good Hope, 1666-79</a:t>
            </a:r>
          </a:p>
          <a:p>
            <a:endParaRPr lang="en-US" dirty="0"/>
          </a:p>
        </p:txBody>
      </p:sp>
      <p:pic>
        <p:nvPicPr>
          <p:cNvPr id="2051" name="Picture 3" descr="C:\Users\poechs\Documents\PAST teaching &amp; syllabi\134d South Africa W05\SA teaching pics\castleskizz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228600"/>
            <a:ext cx="1257300" cy="990600"/>
          </a:xfrm>
          <a:prstGeom prst="rect">
            <a:avLst/>
          </a:prstGeom>
          <a:noFill/>
        </p:spPr>
      </p:pic>
      <p:pic>
        <p:nvPicPr>
          <p:cNvPr id="2052" name="Picture 4" descr="C:\Users\poechs\Documents\PAST teaching &amp; syllabi\134d South Africa W05\SA teaching pics\Castle entran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97511" y="4953000"/>
            <a:ext cx="2094089" cy="1766888"/>
          </a:xfrm>
          <a:prstGeom prst="rect">
            <a:avLst/>
          </a:prstGeom>
          <a:noFill/>
        </p:spPr>
      </p:pic>
      <p:pic>
        <p:nvPicPr>
          <p:cNvPr id="2053" name="Picture 5" descr="C:\Users\poechs\Documents\_art &amp; envrio\Brenthurst June-July 2009 images\ART162-4.jpg"/>
          <p:cNvPicPr>
            <a:picLocks noChangeAspect="1" noChangeArrowheads="1"/>
          </p:cNvPicPr>
          <p:nvPr/>
        </p:nvPicPr>
        <p:blipFill>
          <a:blip r:embed="rId5" cstate="print"/>
          <a:srcRect l="18056" t="883" r="31439" b="15724"/>
          <a:stretch>
            <a:fillRect/>
          </a:stretch>
        </p:blipFill>
        <p:spPr bwMode="auto">
          <a:xfrm>
            <a:off x="3962400" y="4114800"/>
            <a:ext cx="2209800" cy="2607564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/>
              <a:t>Colonial Settlement at Table Bay</a:t>
            </a:r>
          </a:p>
        </p:txBody>
      </p:sp>
      <p:pic>
        <p:nvPicPr>
          <p:cNvPr id="14342" name="Picture 6" descr="Schumacher 176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" y="1752600"/>
            <a:ext cx="8991600" cy="5080000"/>
          </a:xfrm>
          <a:noFill/>
          <a:ln/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228600" y="1508125"/>
            <a:ext cx="52377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 err="1"/>
              <a:t>Gezicht</a:t>
            </a:r>
            <a:r>
              <a:rPr lang="en-US" i="1" dirty="0"/>
              <a:t> van de </a:t>
            </a:r>
            <a:r>
              <a:rPr lang="en-US" i="1" dirty="0" err="1"/>
              <a:t>Kaap</a:t>
            </a:r>
            <a:r>
              <a:rPr lang="en-US" i="1" dirty="0"/>
              <a:t> </a:t>
            </a:r>
            <a:r>
              <a:rPr lang="en-US" i="1" dirty="0" err="1"/>
              <a:t>der</a:t>
            </a:r>
            <a:r>
              <a:rPr lang="en-US" i="1" dirty="0"/>
              <a:t> </a:t>
            </a:r>
            <a:r>
              <a:rPr lang="en-US" i="1" dirty="0" err="1"/>
              <a:t>Goede</a:t>
            </a:r>
            <a:r>
              <a:rPr lang="en-US" i="1" dirty="0"/>
              <a:t>-Hope, van het </a:t>
            </a:r>
            <a:r>
              <a:rPr lang="en-US" i="1" dirty="0" err="1"/>
              <a:t>westen</a:t>
            </a:r>
            <a:r>
              <a:rPr lang="en-US" dirty="0"/>
              <a:t>.</a:t>
            </a:r>
            <a:r>
              <a:rPr lang="en-US" dirty="0">
                <a:solidFill>
                  <a:srgbClr val="FFFF66"/>
                </a:solidFill>
              </a:rPr>
              <a:t> </a:t>
            </a:r>
          </a:p>
          <a:p>
            <a:r>
              <a:rPr lang="en-US" dirty="0"/>
              <a:t>Johannes Schumacher (German) 1763.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does South African History begin?</a:t>
            </a:r>
            <a:endParaRPr lang="en-US" dirty="0"/>
          </a:p>
        </p:txBody>
      </p:sp>
      <p:pic>
        <p:nvPicPr>
          <p:cNvPr id="3077" name="Picture 5" descr="C:\Users\poechs\Documents\PAST teaching &amp; syllabi\134d South Africa W05\SA teaching pics\yellow men Warmho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7975544" cy="5105400"/>
          </a:xfrm>
          <a:prstGeom prst="rect">
            <a:avLst/>
          </a:prstGeom>
          <a:noFill/>
        </p:spPr>
      </p:pic>
      <p:pic>
        <p:nvPicPr>
          <p:cNvPr id="10" name="Picture 3" descr="C:\Users\poechs\Documents\PAST teaching &amp; syllabi\134d South Africa W05\jan5\Khoikhoi woman.jpg"/>
          <p:cNvPicPr>
            <a:picLocks noChangeAspect="1" noChangeArrowheads="1"/>
          </p:cNvPicPr>
          <p:nvPr/>
        </p:nvPicPr>
        <p:blipFill>
          <a:blip r:embed="rId3" cstate="print"/>
          <a:srcRect b="12646"/>
          <a:stretch>
            <a:fillRect/>
          </a:stretch>
        </p:blipFill>
        <p:spPr bwMode="auto">
          <a:xfrm>
            <a:off x="8077200" y="228600"/>
            <a:ext cx="897115" cy="1086605"/>
          </a:xfrm>
          <a:prstGeom prst="rect">
            <a:avLst/>
          </a:prstGeom>
          <a:noFill/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does South African History begin?</a:t>
            </a:r>
            <a:endParaRPr lang="en-US" dirty="0"/>
          </a:p>
        </p:txBody>
      </p:sp>
      <p:pic>
        <p:nvPicPr>
          <p:cNvPr id="3076" name="Picture 4" descr="C:\Users\poechs\Documents\PAST teaching &amp; syllabi\134d South Africa W05\jan5\Khoi family.jpg"/>
          <p:cNvPicPr>
            <a:picLocks noChangeAspect="1" noChangeArrowheads="1"/>
          </p:cNvPicPr>
          <p:nvPr/>
        </p:nvPicPr>
        <p:blipFill>
          <a:blip r:embed="rId2" cstate="print"/>
          <a:srcRect l="4907" t="7692" r="4323"/>
          <a:stretch>
            <a:fillRect/>
          </a:stretch>
        </p:blipFill>
        <p:spPr bwMode="auto">
          <a:xfrm>
            <a:off x="3679826" y="2209800"/>
            <a:ext cx="5168900" cy="3352800"/>
          </a:xfrm>
          <a:prstGeom prst="rect">
            <a:avLst/>
          </a:prstGeom>
          <a:noFill/>
        </p:spPr>
      </p:pic>
      <p:pic>
        <p:nvPicPr>
          <p:cNvPr id="4098" name="Picture 2" descr="C:\Users\poechs\Documents\PAST teaching &amp; syllabi\134d South Africa W05\jan5\Khoi &amp; catt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1613558"/>
            <a:ext cx="3207279" cy="5092042"/>
          </a:xfrm>
          <a:prstGeom prst="rect">
            <a:avLst/>
          </a:prstGeom>
          <a:noFill/>
        </p:spPr>
      </p:pic>
      <p:pic>
        <p:nvPicPr>
          <p:cNvPr id="4099" name="Picture 3" descr="C:\Users\poechs\Documents\PAST teaching &amp; syllabi\134d South Africa W05\jan5\Khoikhoi woman.jpg"/>
          <p:cNvPicPr>
            <a:picLocks noChangeAspect="1" noChangeArrowheads="1"/>
          </p:cNvPicPr>
          <p:nvPr/>
        </p:nvPicPr>
        <p:blipFill>
          <a:blip r:embed="rId4" cstate="print"/>
          <a:srcRect b="12646"/>
          <a:stretch>
            <a:fillRect/>
          </a:stretch>
        </p:blipFill>
        <p:spPr bwMode="auto">
          <a:xfrm>
            <a:off x="8077200" y="228600"/>
            <a:ext cx="897115" cy="1086605"/>
          </a:xfrm>
          <a:prstGeom prst="rect">
            <a:avLst/>
          </a:prstGeom>
          <a:noFill/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does South African History begin?</a:t>
            </a:r>
            <a:endParaRPr lang="en-US" dirty="0"/>
          </a:p>
        </p:txBody>
      </p:sp>
      <p:pic>
        <p:nvPicPr>
          <p:cNvPr id="3079" name="Picture 7" descr="C:\Users\poechs\Documents\_art &amp; envrio\Brenthurst June-July 2009 images\ART4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12887"/>
            <a:ext cx="7986562" cy="5268913"/>
          </a:xfrm>
          <a:prstGeom prst="rect">
            <a:avLst/>
          </a:prstGeom>
          <a:noFill/>
        </p:spPr>
      </p:pic>
      <p:pic>
        <p:nvPicPr>
          <p:cNvPr id="8" name="Picture 3" descr="C:\Users\poechs\Documents\PAST teaching &amp; syllabi\134d South Africa W05\jan5\Khoikhoi woman.jpg"/>
          <p:cNvPicPr>
            <a:picLocks noChangeAspect="1" noChangeArrowheads="1"/>
          </p:cNvPicPr>
          <p:nvPr/>
        </p:nvPicPr>
        <p:blipFill>
          <a:blip r:embed="rId3" cstate="print"/>
          <a:srcRect b="12646"/>
          <a:stretch>
            <a:fillRect/>
          </a:stretch>
        </p:blipFill>
        <p:spPr bwMode="auto">
          <a:xfrm>
            <a:off x="8077200" y="228600"/>
            <a:ext cx="897115" cy="1086605"/>
          </a:xfrm>
          <a:prstGeom prst="rect">
            <a:avLst/>
          </a:prstGeom>
          <a:noFill/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does South African History begin?</a:t>
            </a:r>
            <a:endParaRPr lang="en-US" dirty="0"/>
          </a:p>
        </p:txBody>
      </p:sp>
      <p:pic>
        <p:nvPicPr>
          <p:cNvPr id="3078" name="Picture 6" descr="C:\Users\poechs\Documents\PAST teaching &amp; syllabi\134d South Africa W05\SA teaching pics\Stell house long 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886200"/>
            <a:ext cx="4196178" cy="2701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Users\poechs\Documents\PAST teaching &amp; syllabi\134d South Africa W05\jan5\Khoikhoi woman.jpg"/>
          <p:cNvPicPr>
            <a:picLocks noChangeAspect="1" noChangeArrowheads="1"/>
          </p:cNvPicPr>
          <p:nvPr/>
        </p:nvPicPr>
        <p:blipFill>
          <a:blip r:embed="rId3" cstate="print"/>
          <a:srcRect b="12646"/>
          <a:stretch>
            <a:fillRect/>
          </a:stretch>
        </p:blipFill>
        <p:spPr bwMode="auto">
          <a:xfrm>
            <a:off x="8077200" y="228600"/>
            <a:ext cx="897115" cy="1086605"/>
          </a:xfrm>
          <a:prstGeom prst="rect">
            <a:avLst/>
          </a:prstGeom>
          <a:noFill/>
        </p:spPr>
      </p:pic>
      <p:pic>
        <p:nvPicPr>
          <p:cNvPr id="5122" name="Picture 2" descr="C:\Users\poechs\Pictures\My Pictures\Cedarberg Dec 2006\Cedarberg day 2 037.jpg"/>
          <p:cNvPicPr>
            <a:picLocks noChangeAspect="1" noChangeArrowheads="1"/>
          </p:cNvPicPr>
          <p:nvPr/>
        </p:nvPicPr>
        <p:blipFill>
          <a:blip r:embed="rId4" cstate="print"/>
          <a:srcRect b="29560"/>
          <a:stretch>
            <a:fillRect/>
          </a:stretch>
        </p:blipFill>
        <p:spPr bwMode="auto">
          <a:xfrm>
            <a:off x="152400" y="1600200"/>
            <a:ext cx="40386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poechs\Pictures\My Pictures\Cedarberg Dec 2006\Cedarberg day 2 065.jpg"/>
          <p:cNvPicPr>
            <a:picLocks noChangeAspect="1" noChangeArrowheads="1"/>
          </p:cNvPicPr>
          <p:nvPr/>
        </p:nvPicPr>
        <p:blipFill>
          <a:blip r:embed="rId5" cstate="print"/>
          <a:srcRect b="12766"/>
          <a:stretch>
            <a:fillRect/>
          </a:stretch>
        </p:blipFill>
        <p:spPr bwMode="auto">
          <a:xfrm>
            <a:off x="152400" y="3886200"/>
            <a:ext cx="4013200" cy="2625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Users\poechs\Documents\PAST teaching &amp; syllabi\134d South Africa W05\SA teaching pics\approach Kridow Krans.jpg"/>
          <p:cNvPicPr>
            <a:picLocks noChangeAspect="1" noChangeArrowheads="1"/>
          </p:cNvPicPr>
          <p:nvPr/>
        </p:nvPicPr>
        <p:blipFill>
          <a:blip r:embed="rId6" cstate="print"/>
          <a:srcRect b="23396"/>
          <a:stretch>
            <a:fillRect/>
          </a:stretch>
        </p:blipFill>
        <p:spPr bwMode="auto">
          <a:xfrm>
            <a:off x="4397828" y="1676400"/>
            <a:ext cx="4408715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does South African History begin?</a:t>
            </a:r>
            <a:endParaRPr lang="en-US" dirty="0"/>
          </a:p>
        </p:txBody>
      </p:sp>
      <p:pic>
        <p:nvPicPr>
          <p:cNvPr id="3074" name="Picture 2" descr="C:\Users\poechs\Documents\PAST teaching &amp; syllabi\134d South Africa W05\SA teaching pics\Zulu woman in Cas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75" y="1581477"/>
            <a:ext cx="8010525" cy="5200323"/>
          </a:xfrm>
          <a:prstGeom prst="rect">
            <a:avLst/>
          </a:prstGeom>
          <a:noFill/>
        </p:spPr>
      </p:pic>
      <p:pic>
        <p:nvPicPr>
          <p:cNvPr id="8" name="Picture 3" descr="C:\Users\poechs\Documents\PAST teaching &amp; syllabi\134d South Africa W05\jan5\Khoikhoi woman.jpg"/>
          <p:cNvPicPr>
            <a:picLocks noChangeAspect="1" noChangeArrowheads="1"/>
          </p:cNvPicPr>
          <p:nvPr/>
        </p:nvPicPr>
        <p:blipFill>
          <a:blip r:embed="rId3" cstate="print"/>
          <a:srcRect b="12646"/>
          <a:stretch>
            <a:fillRect/>
          </a:stretch>
        </p:blipFill>
        <p:spPr bwMode="auto">
          <a:xfrm>
            <a:off x="8077200" y="228600"/>
            <a:ext cx="897115" cy="108660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poechs\Documents\PAST teaching &amp; syllabi\134d South Africa W05\b&amp;w rock art\wag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4150709"/>
            <a:ext cx="6296025" cy="2707291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Emphasis on historical thinking skills</a:t>
            </a:r>
          </a:p>
          <a:p>
            <a:pPr lvl="1"/>
            <a:r>
              <a:rPr lang="en-US" dirty="0" smtClean="0">
                <a:hlinkClick r:id="rId3"/>
              </a:rPr>
              <a:t>Specific learning objectives</a:t>
            </a:r>
            <a:endParaRPr lang="en-US" dirty="0" smtClean="0"/>
          </a:p>
          <a:p>
            <a:r>
              <a:rPr lang="en-US" dirty="0" smtClean="0"/>
              <a:t>Introduction to geographical and cultural landscape of South Africa</a:t>
            </a:r>
          </a:p>
          <a:p>
            <a:r>
              <a:rPr lang="en-US" dirty="0" smtClean="0"/>
              <a:t>Historians’ emphasis on time-place specificity and contingency</a:t>
            </a:r>
            <a:endParaRPr lang="en-US" dirty="0"/>
          </a:p>
        </p:txBody>
      </p:sp>
      <p:pic>
        <p:nvPicPr>
          <p:cNvPr id="6146" name="Picture 2" descr="C:\Users\poechs\Documents\BOOKish\Research Images\Africa images\Archival maps\colonie clo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152400"/>
            <a:ext cx="1638188" cy="1165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Traces in the Landscape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170" name="Picture 2" descr="C:\Users\poechs\Documents\BOOKish\Belongings Surge\Mitchell-Assets\10-1 FarmRuinBidou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19401"/>
            <a:ext cx="9069959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poechs\Documents\BOOKish\Belongings Surge\Mitchell-Assets\3-11a Woman Sal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19075"/>
            <a:ext cx="1413583" cy="2219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poechs\Documents\PAST teaching &amp; syllabi\134d South Africa W05\b&amp;w rock art\galle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4217" y="3733800"/>
            <a:ext cx="3775983" cy="2819400"/>
          </a:xfrm>
          <a:prstGeom prst="rect">
            <a:avLst/>
          </a:prstGeom>
          <a:noFill/>
        </p:spPr>
      </p:pic>
      <p:pic>
        <p:nvPicPr>
          <p:cNvPr id="8194" name="Picture 2" descr="C:\Users\poechs\Documents\BOOKish\Belongings Surge\Mitchell-Assets\6-1a WmBurger17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3810000"/>
            <a:ext cx="2197894" cy="2930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 goals for today’s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534400" cy="4625609"/>
          </a:xfrm>
        </p:spPr>
        <p:txBody>
          <a:bodyPr/>
          <a:lstStyle/>
          <a:p>
            <a:r>
              <a:rPr lang="en-US" dirty="0" smtClean="0"/>
              <a:t>Establish a working definition of history</a:t>
            </a:r>
          </a:p>
          <a:p>
            <a:r>
              <a:rPr lang="en-US" dirty="0" smtClean="0"/>
              <a:t>Outline major strands of South African history</a:t>
            </a:r>
          </a:p>
          <a:p>
            <a:r>
              <a:rPr lang="en-US" dirty="0" smtClean="0"/>
              <a:t>Introduce the principal actors (agents of change) relevant for our story</a:t>
            </a:r>
            <a:endParaRPr lang="en-US" dirty="0"/>
          </a:p>
        </p:txBody>
      </p:sp>
      <p:pic>
        <p:nvPicPr>
          <p:cNvPr id="8195" name="Picture 3" descr="C:\Users\poechs\Documents\BOOKish\Belongings Surge\Mitchell-Assets\9-2 Ravenscrof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0" y="76073"/>
            <a:ext cx="1924050" cy="1295527"/>
          </a:xfrm>
          <a:prstGeom prst="rect">
            <a:avLst/>
          </a:prstGeom>
          <a:noFill/>
        </p:spPr>
      </p:pic>
      <p:pic>
        <p:nvPicPr>
          <p:cNvPr id="9" name="Picture 2" descr="C:\Users\poechs\Documents\SouthAfrica07\Khoi &amp; cattle.jpg"/>
          <p:cNvPicPr>
            <a:picLocks noChangeAspect="1" noChangeArrowheads="1"/>
          </p:cNvPicPr>
          <p:nvPr/>
        </p:nvPicPr>
        <p:blipFill>
          <a:blip r:embed="rId5" cstate="print"/>
          <a:srcRect b="46422"/>
          <a:stretch>
            <a:fillRect/>
          </a:stretch>
        </p:blipFill>
        <p:spPr bwMode="auto">
          <a:xfrm>
            <a:off x="2411598" y="4014479"/>
            <a:ext cx="3074802" cy="2614921"/>
          </a:xfrm>
          <a:prstGeom prst="rect">
            <a:avLst/>
          </a:prstGeom>
          <a:ln w="3175" cap="sq">
            <a:solidFill>
              <a:schemeClr val="bg2">
                <a:lumMod val="2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Selected Chronology</a:t>
            </a:r>
            <a:endParaRPr lang="en-US" dirty="0"/>
          </a:p>
        </p:txBody>
      </p:sp>
      <p:pic>
        <p:nvPicPr>
          <p:cNvPr id="4" name="Picture 3" descr="C:\Users\poechs\Documents\PAST teaching &amp; syllabi\134d South Africa W05\jan5\Khoikhoi woman.jpg"/>
          <p:cNvPicPr>
            <a:picLocks noChangeAspect="1" noChangeArrowheads="1"/>
          </p:cNvPicPr>
          <p:nvPr/>
        </p:nvPicPr>
        <p:blipFill>
          <a:blip r:embed="rId2" cstate="print"/>
          <a:srcRect b="12646"/>
          <a:stretch>
            <a:fillRect/>
          </a:stretch>
        </p:blipFill>
        <p:spPr bwMode="auto">
          <a:xfrm>
            <a:off x="8077200" y="228600"/>
            <a:ext cx="897115" cy="1086605"/>
          </a:xfrm>
          <a:prstGeom prst="rect">
            <a:avLst/>
          </a:prstGeom>
          <a:noFill/>
        </p:spPr>
      </p:pic>
      <p:sp>
        <p:nvSpPr>
          <p:cNvPr id="5" name="Text Placeholder 3"/>
          <p:cNvSpPr txBox="1">
            <a:spLocks/>
          </p:cNvSpPr>
          <p:nvPr/>
        </p:nvSpPr>
        <p:spPr>
          <a:xfrm>
            <a:off x="533400" y="1524000"/>
            <a:ext cx="7005917" cy="51816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1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+/- 20,000 </a:t>
            </a:r>
            <a:r>
              <a:rPr kumimoji="0" lang="en-US" sz="1200" b="0" i="0" u="none" strike="noStrike" kern="1200" cap="none" spc="1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ybp</a:t>
            </a:r>
            <a:r>
              <a:rPr kumimoji="0" lang="en-US" sz="1200" b="0" i="0" u="none" strike="noStrike" kern="1200" cap="none" spc="1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  San (Bushmen) present in Southern Africa </a:t>
            </a:r>
          </a:p>
          <a:p>
            <a:pPr marL="548640" marR="274320" lvl="0" indent="-50292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+/- 2,000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ybp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    Herders (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Khoe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 or “Hottentots”) present at the Cape </a:t>
            </a:r>
            <a:b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</a:br>
            <a:r>
              <a:rPr kumimoji="0" lang="en-US" sz="1200" b="0" i="0" u="none" strike="noStrike" kern="1200" cap="none" spc="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1488  </a:t>
            </a:r>
            <a:r>
              <a:rPr kumimoji="0" lang="en-US" sz="1200" b="0" i="0" u="none" strike="noStrike" kern="1200" cap="none" spc="5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Bartolomeu</a:t>
            </a:r>
            <a:r>
              <a:rPr kumimoji="0" lang="en-US" sz="1200" b="0" i="0" u="none" strike="noStrike" kern="1200" cap="none" spc="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 Dias reaches the Cape of Good Hope </a:t>
            </a:r>
            <a:br>
              <a:rPr kumimoji="0" lang="en-US" sz="1200" b="0" i="0" u="none" strike="noStrike" kern="1200" cap="none" spc="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</a:br>
            <a:r>
              <a:rPr kumimoji="0" lang="en-US" sz="1200" b="0" i="0" u="none" strike="noStrike" kern="1200" cap="none" spc="2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1498  </a:t>
            </a:r>
            <a:r>
              <a:rPr kumimoji="0" lang="en-US" sz="1200" b="0" i="0" u="none" strike="noStrike" kern="1200" cap="none" spc="2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Da</a:t>
            </a:r>
            <a:r>
              <a:rPr kumimoji="0" lang="en-US" sz="1200" b="0" i="0" u="none" strike="noStrike" kern="1200" cap="none" spc="2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 Gama rounds the Cape </a:t>
            </a:r>
          </a:p>
          <a:p>
            <a:pPr marL="548640" marR="0" lvl="0" indent="0" algn="l" defTabSz="914400" rtl="0" eaLnBrk="1" fontAlgn="auto" latinLnBrk="0" hangingPunct="1">
              <a:lnSpc>
                <a:spcPts val="11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1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1652  VOC Refreshment Station established </a:t>
            </a:r>
          </a:p>
          <a:p>
            <a:pPr marL="548640" marR="548640" lvl="0" indent="0" algn="l" defTabSz="914400" rtl="0" eaLnBrk="1" fontAlgn="auto" latinLnBrk="0" hangingPunct="1">
              <a:lnSpc>
                <a:spcPts val="1400"/>
              </a:lnSpc>
              <a:spcBef>
                <a:spcPts val="5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1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1657 1st 9 </a:t>
            </a:r>
            <a:r>
              <a:rPr kumimoji="0" lang="en-US" sz="1200" b="0" i="1" u="none" strike="noStrike" kern="1200" cap="none" spc="-1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Burghers</a:t>
            </a:r>
            <a:r>
              <a:rPr kumimoji="0" lang="en-US" sz="1200" b="0" i="0" u="none" strike="noStrike" kern="1200" cap="none" spc="-1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 released from Company service </a:t>
            </a:r>
            <a:br>
              <a:rPr kumimoji="0" lang="en-US" sz="1200" b="0" i="0" u="none" strike="noStrike" kern="1200" cap="none" spc="-1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</a:br>
            <a:r>
              <a:rPr kumimoji="0" lang="en-US" sz="1200" b="0" i="0" u="none" strike="noStrike" kern="1200" cap="none" spc="2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1658 1st major slave imports </a:t>
            </a:r>
          </a:p>
          <a:p>
            <a:pPr marL="548640" marR="0" lvl="0" indent="0" algn="l" defTabSz="914400" rtl="0" eaLnBrk="1" fontAlgn="auto" latinLnBrk="0" hangingPunct="1">
              <a:lnSpc>
                <a:spcPts val="1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1659 1st Dutch-</a:t>
            </a:r>
            <a:r>
              <a:rPr kumimoji="0" lang="en-US" sz="1200" b="0" i="0" u="none" strike="noStrike" kern="1200" cap="none" spc="2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Khoekhoe</a:t>
            </a:r>
            <a:r>
              <a:rPr kumimoji="0" lang="en-US" sz="1200" b="0" i="0" u="none" strike="noStrike" kern="1200" cap="none" spc="2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 War </a:t>
            </a:r>
          </a:p>
          <a:p>
            <a:pPr marL="320040" marR="0" lvl="0" indent="0" algn="l" defTabSz="914400" rtl="0" eaLnBrk="1" fontAlgn="auto" latinLnBrk="0" hangingPunct="1">
              <a:lnSpc>
                <a:spcPts val="1100"/>
              </a:lnSpc>
              <a:spcBef>
                <a:spcPts val="5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1673-77  2nd Dutch-</a:t>
            </a:r>
            <a:r>
              <a:rPr kumimoji="0" lang="en-US" sz="1200" b="0" i="0" u="none" strike="noStrike" kern="1200" cap="none" spc="2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Khoekhoe</a:t>
            </a:r>
            <a:r>
              <a:rPr kumimoji="0" lang="en-US" sz="1200" b="0" i="0" u="none" strike="noStrike" kern="1200" cap="none" spc="2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 War </a:t>
            </a:r>
          </a:p>
          <a:p>
            <a:pPr marL="548640" marR="548640" lvl="0" indent="0" algn="l" defTabSz="914400" rtl="0" eaLnBrk="1" fontAlgn="auto" latinLnBrk="0" hangingPunct="1">
              <a:lnSpc>
                <a:spcPts val="14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1686  Stellenbosch (second settler town) established </a:t>
            </a:r>
            <a:br>
              <a:rPr kumimoji="0" lang="en-US" sz="12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</a:br>
            <a:r>
              <a:rPr kumimoji="0" lang="en-US" sz="1200" b="0" i="0" u="none" strike="noStrike" kern="1200" cap="none" spc="1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1688  Huguenots arrive from France </a:t>
            </a:r>
          </a:p>
          <a:p>
            <a:pPr marL="548640" marR="0" lvl="0" indent="0" algn="l" defTabSz="914400" rtl="0" eaLnBrk="1" fontAlgn="auto" latinLnBrk="0" hangingPunct="1">
              <a:lnSpc>
                <a:spcPts val="12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1713  Small pox epidemic </a:t>
            </a:r>
          </a:p>
          <a:p>
            <a:pPr marL="548640" marR="0" lvl="0" indent="0" algn="l" defTabSz="914400" rtl="0" eaLnBrk="1" fontAlgn="auto" latinLnBrk="0" hangingPunct="1">
              <a:lnSpc>
                <a:spcPts val="1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1739  "Northern" Frontier War </a:t>
            </a:r>
          </a:p>
          <a:p>
            <a:pPr marL="548640" marR="0" lvl="0" indent="0" algn="l" defTabSz="914400" rtl="0" eaLnBrk="1" fontAlgn="auto" latinLnBrk="0" hangingPunct="1">
              <a:lnSpc>
                <a:spcPts val="12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1795  Collapse of the VOC </a:t>
            </a:r>
          </a:p>
          <a:p>
            <a:pPr marL="548640" marR="0" lvl="0" indent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1799  London Missionary Society </a:t>
            </a:r>
          </a:p>
          <a:p>
            <a:pPr marL="548640" marR="502920" lvl="0" indent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1806  Britain asserts full colonial authority at the Cape </a:t>
            </a:r>
            <a:br>
              <a:rPr kumimoji="0" lang="en-US" sz="120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</a:br>
            <a:r>
              <a:rPr kumimoji="0" lang="en-US" sz="1200" b="0" i="0" u="none" strike="noStrike" kern="1200" cap="none" spc="3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1809 Caledon Code </a:t>
            </a:r>
          </a:p>
          <a:p>
            <a:pPr marL="411480" marR="365760" lvl="0" indent="137160" algn="l" defTabSz="914400" rtl="0" eaLnBrk="1" fontAlgn="auto" latinLnBrk="0" hangingPunct="1">
              <a:lnSpc>
                <a:spcPts val="1400"/>
              </a:lnSpc>
              <a:spcBef>
                <a:spcPts val="5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1826  Office of “Protector of the Slaves” established    </a:t>
            </a:r>
          </a:p>
          <a:p>
            <a:pPr marL="411480" marR="365760" lvl="0" indent="137160" algn="l" defTabSz="914400" rtl="0" eaLnBrk="1" fontAlgn="auto" latinLnBrk="0" hangingPunct="1">
              <a:lnSpc>
                <a:spcPts val="1400"/>
              </a:lnSpc>
              <a:spcBef>
                <a:spcPts val="5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1828  Ordinance 50 regulates </a:t>
            </a:r>
            <a:r>
              <a:rPr kumimoji="0" lang="en-US" sz="1200" b="0" i="0" u="none" strike="noStrike" kern="1200" cap="none" spc="5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Khoesan</a:t>
            </a:r>
            <a:r>
              <a:rPr kumimoji="0" lang="en-US" sz="1200" b="0" i="0" u="none" strike="noStrike" kern="1200" cap="none" spc="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 indentured labor </a:t>
            </a:r>
            <a:br>
              <a:rPr kumimoji="0" lang="en-US" sz="1200" b="0" i="0" u="none" strike="noStrike" kern="1200" cap="none" spc="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</a:br>
            <a:r>
              <a:rPr kumimoji="0" lang="en-US" sz="1200" b="0" i="0" u="none" strike="noStrike" kern="1200" cap="none" spc="1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1834-38 Emancipation of the Slaves </a:t>
            </a:r>
          </a:p>
          <a:p>
            <a:pPr marL="548640" marR="0" lvl="0" indent="0" algn="l" defTabSz="914400" rtl="0" eaLnBrk="1" fontAlgn="auto" latinLnBrk="0" hangingPunct="1">
              <a:lnSpc>
                <a:spcPts val="14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1855  Wilhelm </a:t>
            </a:r>
            <a:r>
              <a:rPr kumimoji="0" lang="en-US" sz="1200" b="0" i="0" u="none" strike="noStrike" kern="1200" cap="none" spc="-5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Bleek</a:t>
            </a:r>
            <a:r>
              <a:rPr kumimoji="0" lang="en-US" sz="12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 arrives in Natal to work on Zulu grammar </a:t>
            </a:r>
            <a:br>
              <a:rPr kumimoji="0" lang="en-US" sz="12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</a:br>
            <a:r>
              <a:rPr kumimoji="0" lang="en-US" sz="1200" b="0" i="0" u="none" strike="noStrike" kern="1200" cap="none" spc="1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1867  Diamond </a:t>
            </a:r>
            <a:r>
              <a:rPr kumimoji="0" lang="en-US" sz="1200" b="0" i="0" u="none" strike="noStrike" kern="1200" cap="none" spc="1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discovieres</a:t>
            </a:r>
            <a:r>
              <a:rPr kumimoji="0" lang="en-US" sz="1200" b="0" i="0" u="none" strike="noStrike" kern="1200" cap="none" spc="1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 in Kimberly </a:t>
            </a:r>
          </a:p>
          <a:p>
            <a:pPr marL="548640" marR="45720" lvl="0" indent="0" algn="l" defTabSz="914400" rtl="0" eaLnBrk="1" fontAlgn="auto" latinLnBrk="0" hangingPunct="1">
              <a:lnSpc>
                <a:spcPts val="13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1870  </a:t>
            </a:r>
            <a:r>
              <a:rPr kumimoji="0" lang="en-US" sz="1200" b="0" i="0" u="none" strike="noStrike" kern="1200" cap="none" spc="-1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Bleek</a:t>
            </a:r>
            <a:r>
              <a:rPr kumimoji="0" lang="en-US" sz="120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 &amp; Lucy Lloyd begin Breakwater Prison interviews </a:t>
            </a:r>
            <a:br>
              <a:rPr kumimoji="0" lang="en-US" sz="120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</a:br>
            <a:r>
              <a:rPr kumimoji="0" lang="en-US" sz="1200" b="0" i="0" u="none" strike="noStrike" kern="1200" cap="none" spc="1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1886  Gold discoveries on the Witwatersrand </a:t>
            </a:r>
          </a:p>
          <a:p>
            <a:pPr marL="182880" marR="0" lvl="0" indent="0" algn="l" defTabSz="914400" rtl="0" eaLnBrk="1" fontAlgn="auto" latinLnBrk="0" hangingPunct="1">
              <a:lnSpc>
                <a:spcPts val="1100"/>
              </a:lnSpc>
              <a:spcBef>
                <a:spcPts val="5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1899-1902  South African War </a:t>
            </a:r>
          </a:p>
          <a:p>
            <a:pPr marL="548640" marR="0" lvl="0" indent="0" algn="l" defTabSz="914400" rtl="0" eaLnBrk="1" fontAlgn="auto" latinLnBrk="0" hangingPunct="1">
              <a:lnSpc>
                <a:spcPts val="11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1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1910  South Africa’s “Declaration of Union” </a:t>
            </a:r>
          </a:p>
          <a:p>
            <a:pPr marL="548640" marR="502920" lvl="0" indent="0" algn="l" defTabSz="914400" rtl="0" eaLnBrk="1" fontAlgn="auto" latinLnBrk="0" hangingPunct="1">
              <a:lnSpc>
                <a:spcPts val="1300"/>
              </a:lnSpc>
              <a:spcBef>
                <a:spcPts val="5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2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1911  </a:t>
            </a:r>
            <a:r>
              <a:rPr kumimoji="0" lang="en-US" sz="1200" b="0" i="0" u="none" strike="noStrike" kern="1200" cap="none" spc="-25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Bleek</a:t>
            </a:r>
            <a:r>
              <a:rPr kumimoji="0" lang="en-US" sz="1200" b="0" i="0" u="none" strike="noStrike" kern="1200" cap="none" spc="-2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 &amp; Lloyd, </a:t>
            </a:r>
            <a:r>
              <a:rPr kumimoji="0" lang="en-US" sz="1200" b="0" i="1" u="none" strike="noStrike" kern="1200" cap="none" spc="-2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Specimens of Bushman Folklore</a:t>
            </a:r>
            <a:br>
              <a:rPr kumimoji="0" lang="en-US" sz="1200" b="0" i="1" u="none" strike="noStrike" kern="1200" cap="none" spc="-2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</a:br>
            <a:r>
              <a:rPr kumimoji="0" lang="en-US" sz="1200" b="0" i="0" u="none" strike="noStrike" kern="1200" cap="none" spc="4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1913 Land Act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Situating South Africa</a:t>
            </a:r>
            <a:endParaRPr lang="en-US" dirty="0"/>
          </a:p>
        </p:txBody>
      </p:sp>
      <p:pic>
        <p:nvPicPr>
          <p:cNvPr id="5" name="Content Placeholder 4" descr="SA topo basi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1524000"/>
            <a:ext cx="6553200" cy="5242560"/>
          </a:xfrm>
        </p:spPr>
      </p:pic>
      <p:pic>
        <p:nvPicPr>
          <p:cNvPr id="1027" name="Picture 3" descr="C:\Users\poechs\Documents\_2010 projects\HumCore\lecture materials\africa_ma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981200" cy="19160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Diverse Climates</a:t>
            </a:r>
            <a:endParaRPr lang="en-US" dirty="0"/>
          </a:p>
        </p:txBody>
      </p:sp>
      <p:pic>
        <p:nvPicPr>
          <p:cNvPr id="4" name="Content Placeholder 3" descr="mapSouthAfricaRainfall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2399" y="1752600"/>
            <a:ext cx="4804341" cy="464820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029200" y="1773936"/>
            <a:ext cx="3810000" cy="4623816"/>
          </a:xfrm>
        </p:spPr>
        <p:txBody>
          <a:bodyPr>
            <a:normAutofit/>
          </a:bodyPr>
          <a:lstStyle/>
          <a:p>
            <a:r>
              <a:rPr lang="en-US" dirty="0" smtClean="0"/>
              <a:t>Desert</a:t>
            </a:r>
          </a:p>
          <a:p>
            <a:r>
              <a:rPr lang="en-US" dirty="0" smtClean="0"/>
              <a:t>Semi-arid</a:t>
            </a:r>
          </a:p>
          <a:p>
            <a:r>
              <a:rPr lang="en-US" dirty="0" smtClean="0"/>
              <a:t>Sub-tropical and tropical zones</a:t>
            </a:r>
          </a:p>
          <a:p>
            <a:r>
              <a:rPr lang="en-US" dirty="0" smtClean="0"/>
              <a:t>Warm summer rain in the east</a:t>
            </a:r>
          </a:p>
          <a:p>
            <a:r>
              <a:rPr lang="en-US" dirty="0" smtClean="0"/>
              <a:t>Wet, cold rain in the Western Cape (Mediterranean climate)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oechs\Documents\BOOKish\Research Images\Africa ljm PICS\du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8343" y="0"/>
            <a:ext cx="3169919" cy="1981200"/>
          </a:xfrm>
          <a:prstGeom prst="rect">
            <a:avLst/>
          </a:prstGeom>
          <a:noFill/>
        </p:spPr>
      </p:pic>
      <p:pic>
        <p:nvPicPr>
          <p:cNvPr id="5" name="Content Placeholder 4" descr="sixfour_189GrootKaroo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0"/>
            <a:ext cx="3048000" cy="2286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46262"/>
          </a:xfrm>
        </p:spPr>
        <p:txBody>
          <a:bodyPr/>
          <a:lstStyle/>
          <a:p>
            <a:pPr algn="r"/>
            <a:r>
              <a:rPr lang="en-US" dirty="0" smtClean="0"/>
              <a:t>Diverse Ecologies</a:t>
            </a:r>
            <a:endParaRPr lang="en-US" dirty="0"/>
          </a:p>
        </p:txBody>
      </p:sp>
      <p:pic>
        <p:nvPicPr>
          <p:cNvPr id="6" name="Content Placeholder 5" descr="tsistikama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943600" y="2133600"/>
            <a:ext cx="3048000" cy="4445000"/>
          </a:xfrm>
        </p:spPr>
      </p:pic>
      <p:pic>
        <p:nvPicPr>
          <p:cNvPr id="2051" name="Picture 3" descr="C:\Users\poechs\Pictures\2009\2009 South Africa\7-3 Mpanjati\Mpanjati0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4267200"/>
            <a:ext cx="3048001" cy="2286000"/>
          </a:xfrm>
          <a:prstGeom prst="rect">
            <a:avLst/>
          </a:prstGeom>
          <a:noFill/>
        </p:spPr>
      </p:pic>
      <p:pic>
        <p:nvPicPr>
          <p:cNvPr id="2052" name="Picture 4" descr="C:\Users\poechs\Pictures\2009\2009 South Africa\6-28 flying to Margate\WindscreenAviation0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2514600"/>
            <a:ext cx="2565400" cy="1924050"/>
          </a:xfrm>
          <a:prstGeom prst="rect">
            <a:avLst/>
          </a:prstGeom>
          <a:noFill/>
        </p:spPr>
      </p:pic>
      <p:pic>
        <p:nvPicPr>
          <p:cNvPr id="2053" name="Picture 5" descr="C:\Users\poechs\Documents\BOOKish\Belongings Surge\Mitchell-Assets\1-3 Wolfber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4572000"/>
            <a:ext cx="2611966" cy="1958974"/>
          </a:xfrm>
          <a:prstGeom prst="rect">
            <a:avLst/>
          </a:prstGeom>
          <a:noFill/>
        </p:spPr>
      </p:pic>
      <p:pic>
        <p:nvPicPr>
          <p:cNvPr id="2054" name="Picture 6" descr="C:\Users\poechs\Pictures\My Pictures\Cedarberg Dec 2006\OlifantsRiver 00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2882900" y="1308100"/>
            <a:ext cx="31496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876</TotalTime>
  <Words>590</Words>
  <Application>Microsoft Office PowerPoint</Application>
  <PresentationFormat>On-screen Show (4:3)</PresentationFormat>
  <Paragraphs>133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Module</vt:lpstr>
      <vt:lpstr>Societies in Conflict</vt:lpstr>
      <vt:lpstr>Questions at the center of colonial conflicts:</vt:lpstr>
      <vt:lpstr>Learning Objectives</vt:lpstr>
      <vt:lpstr>Traces in the Landscape</vt:lpstr>
      <vt:lpstr>3 goals for today’s lecture</vt:lpstr>
      <vt:lpstr>Selected Chronology</vt:lpstr>
      <vt:lpstr>Situating South Africa</vt:lpstr>
      <vt:lpstr>Diverse Climates</vt:lpstr>
      <vt:lpstr>Diverse Ecologies</vt:lpstr>
      <vt:lpstr>Cape Floral Kingdom</vt:lpstr>
      <vt:lpstr>Peopling Southern Africa</vt:lpstr>
      <vt:lpstr>Peopling Southern Africa</vt:lpstr>
      <vt:lpstr>Understanding Khoisan History</vt:lpstr>
      <vt:lpstr>Problematizing “Bushmen”</vt:lpstr>
      <vt:lpstr>Complicating Colonial Categories</vt:lpstr>
      <vt:lpstr>The Inescapable Lens of Apartheid</vt:lpstr>
      <vt:lpstr>Portuguese Exploration</vt:lpstr>
      <vt:lpstr>Dutch East India Company</vt:lpstr>
      <vt:lpstr>The Tavern of Two Seas</vt:lpstr>
      <vt:lpstr>Processes of Colonization</vt:lpstr>
      <vt:lpstr>Colonial Settlement at Table Bay</vt:lpstr>
      <vt:lpstr>When does South African History begin?</vt:lpstr>
      <vt:lpstr>When does South African History begin?</vt:lpstr>
      <vt:lpstr>When does South African History begin?</vt:lpstr>
      <vt:lpstr>When does South African History begin?</vt:lpstr>
      <vt:lpstr>When does South African History begin?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Societies in Conflict</dc:title>
  <dc:creator>Laura Jane Mitchell</dc:creator>
  <cp:lastModifiedBy>SuzanneB</cp:lastModifiedBy>
  <cp:revision>85</cp:revision>
  <dcterms:created xsi:type="dcterms:W3CDTF">2011-04-15T17:04:29Z</dcterms:created>
  <dcterms:modified xsi:type="dcterms:W3CDTF">2013-04-22T17:55:30Z</dcterms:modified>
</cp:coreProperties>
</file>